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335" r:id="rId17"/>
    <p:sldId id="383" r:id="rId18"/>
    <p:sldId id="352" r:id="rId19"/>
    <p:sldId id="353" r:id="rId20"/>
    <p:sldId id="354" r:id="rId21"/>
    <p:sldId id="357" r:id="rId22"/>
    <p:sldId id="358"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78" r:id="rId36"/>
    <p:sldId id="390" r:id="rId37"/>
    <p:sldId id="397" r:id="rId38"/>
    <p:sldId id="392" r:id="rId39"/>
    <p:sldId id="379" r:id="rId40"/>
    <p:sldId id="393" r:id="rId41"/>
    <p:sldId id="394" r:id="rId42"/>
    <p:sldId id="396" r:id="rId43"/>
    <p:sldId id="395" r:id="rId44"/>
    <p:sldId id="380" r:id="rId45"/>
    <p:sldId id="381" r:id="rId46"/>
    <p:sldId id="38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4444" autoAdjust="0"/>
  </p:normalViewPr>
  <p:slideViewPr>
    <p:cSldViewPr snapToGrid="0" snapToObjects="1">
      <p:cViewPr varScale="1">
        <p:scale>
          <a:sx n="69" d="100"/>
          <a:sy n="69" d="100"/>
        </p:scale>
        <p:origin x="1637" y="77"/>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1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17</a:t>
            </a:fld>
            <a:endParaRPr lang="en-US"/>
          </a:p>
        </p:txBody>
      </p:sp>
    </p:spTree>
    <p:extLst>
      <p:ext uri="{BB962C8B-B14F-4D97-AF65-F5344CB8AC3E}">
        <p14:creationId xmlns:p14="http://schemas.microsoft.com/office/powerpoint/2010/main" val="62071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
        <p:nvSpPr>
          <p:cNvPr id="8" name="TextBox 7">
            <a:extLst>
              <a:ext uri="{FF2B5EF4-FFF2-40B4-BE49-F238E27FC236}">
                <a16:creationId xmlns:a16="http://schemas.microsoft.com/office/drawing/2014/main" id="{5B00B7B3-4D66-72A1-5A84-13D6C881003F}"/>
              </a:ext>
            </a:extLst>
          </p:cNvPr>
          <p:cNvSpPr txBox="1"/>
          <p:nvPr userDrawn="1">
            <p:extLst>
              <p:ext uri="{1162E1C5-73C7-4A58-AE30-91384D911F3F}">
                <p184:classification xmlns:p184="http://schemas.microsoft.com/office/powerpoint/2018/4/main" val="hdr"/>
              </p:ext>
            </p:extLst>
          </p:nvPr>
        </p:nvSpPr>
        <p:spPr>
          <a:xfrm>
            <a:off x="8315325" y="63500"/>
            <a:ext cx="787400" cy="121920"/>
          </a:xfrm>
          <a:prstGeom prst="rect">
            <a:avLst/>
          </a:prstGeom>
        </p:spPr>
        <p:txBody>
          <a:bodyPr horzOverflow="overflow" lIns="0" tIns="0" rIns="0" bIns="0">
            <a:spAutoFit/>
          </a:bodyPr>
          <a:lstStyle/>
          <a:p>
            <a:pPr algn="l"/>
            <a:r>
              <a:rPr lang="en-SE" sz="800">
                <a:solidFill>
                  <a:srgbClr val="000000"/>
                </a:solidFill>
                <a:latin typeface="Calibri" panose="020F0502020204030204" pitchFamily="34" charset="0"/>
                <a:ea typeface="Calibri" panose="020F0502020204030204" pitchFamily="34" charset="0"/>
                <a:cs typeface="Calibri" panose="020F0502020204030204" pitchFamily="34" charset="0"/>
              </a:rPr>
              <a:t>Begränsad delning</a:t>
            </a:r>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jp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2" Type="http://schemas.openxmlformats.org/officeDocument/2006/relationships/hyperlink" Target="http://www.princeton.edu/" TargetMode="Externa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8" Type="http://schemas.openxmlformats.org/officeDocument/2006/relationships/image" Target="../media/image45.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jp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8"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a8kmbuNm8Uo" TargetMode="External"/><Relationship Id="rId3" Type="http://schemas.openxmlformats.org/officeDocument/2006/relationships/image" Target="../media/image111.gif"/><Relationship Id="rId7" Type="http://schemas.openxmlformats.org/officeDocument/2006/relationships/hyperlink" Target="https://www.youtube.com/watch?v=ne5oOmYdWG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youtube.com/watch?v=gLx7Px7IEzg" TargetMode="External"/><Relationship Id="rId5" Type="http://schemas.openxmlformats.org/officeDocument/2006/relationships/image" Target="../media/image113.gif"/><Relationship Id="rId4" Type="http://schemas.openxmlformats.org/officeDocument/2006/relationships/image" Target="../media/image112.gif"/></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Write classes in Java to implement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pic>
        <p:nvPicPr>
          <p:cNvPr id="1026" name="Picture 2">
            <a:extLst>
              <a:ext uri="{FF2B5EF4-FFF2-40B4-BE49-F238E27FC236}">
                <a16:creationId xmlns:a16="http://schemas.microsoft.com/office/drawing/2014/main" id="{DF62F8A9-BB51-1D66-08C5-561B4E7D1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602" y="3821112"/>
            <a:ext cx="5935238" cy="286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8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Write classes in Java to </a:t>
            </a:r>
            <a:r>
              <a:rPr lang="en-US" sz="2200" dirty="0">
                <a:solidFill>
                  <a:schemeClr val="accent2"/>
                </a:solidFill>
              </a:rPr>
              <a:t>implement</a:t>
            </a:r>
            <a:r>
              <a:rPr lang="en-US" sz="2200" dirty="0"/>
              <a:t>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4" name="object 8">
            <a:extLst>
              <a:ext uri="{FF2B5EF4-FFF2-40B4-BE49-F238E27FC236}">
                <a16:creationId xmlns:a16="http://schemas.microsoft.com/office/drawing/2014/main" id="{E4620BF5-E0A5-044B-82E1-BC86AE58DE01}"/>
              </a:ext>
            </a:extLst>
          </p:cNvPr>
          <p:cNvSpPr/>
          <p:nvPr/>
        </p:nvSpPr>
        <p:spPr>
          <a:xfrm>
            <a:off x="4885620" y="2215399"/>
            <a:ext cx="2982516" cy="2232422"/>
          </a:xfrm>
          <a:prstGeom prst="rect">
            <a:avLst/>
          </a:prstGeom>
          <a:blipFill>
            <a:blip r:embed="rId2" cstate="print"/>
            <a:stretch>
              <a:fillRect/>
            </a:stretch>
          </a:blipFill>
        </p:spPr>
        <p:txBody>
          <a:bodyPr wrap="square" lIns="0" tIns="0" rIns="0" bIns="0" rtlCol="0"/>
          <a:lstStyle/>
          <a:p>
            <a:endParaRPr sz="1266"/>
          </a:p>
        </p:txBody>
      </p:sp>
      <p:sp>
        <p:nvSpPr>
          <p:cNvPr id="5" name="object 9">
            <a:extLst>
              <a:ext uri="{FF2B5EF4-FFF2-40B4-BE49-F238E27FC236}">
                <a16:creationId xmlns:a16="http://schemas.microsoft.com/office/drawing/2014/main" id="{033A0EF6-4091-8B46-8162-AD42A38C9F21}"/>
              </a:ext>
            </a:extLst>
          </p:cNvPr>
          <p:cNvSpPr/>
          <p:nvPr/>
        </p:nvSpPr>
        <p:spPr>
          <a:xfrm>
            <a:off x="1170871" y="2215398"/>
            <a:ext cx="2991445" cy="2241352"/>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5775821" cy="61042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(Photoshop magic wand). </a:t>
            </a:r>
          </a:p>
          <a:p>
            <a:pPr>
              <a:spcBef>
                <a:spcPts val="100"/>
              </a:spcBef>
              <a:spcAft>
                <a:spcPts val="100"/>
              </a:spcAft>
            </a:pPr>
            <a:r>
              <a:rPr lang="en-US" sz="1600" dirty="0">
                <a:latin typeface="Arial" panose="020B0604020202020204" pitchFamily="34" charset="0"/>
                <a:cs typeface="Arial" panose="020B0604020202020204" pitchFamily="34" charset="0"/>
              </a:rPr>
              <a:t>Assumptions. Picture has millions to billions of pixels. </a:t>
            </a: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dissolve">
                                      <p:cBhvr>
                                        <p:cTn id="2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Recall: Graph traversal with DFS: pre-order, in-order, post-order</a:t>
            </a:r>
            <a:endParaRPr lang="en-SE" dirty="0"/>
          </a:p>
        </p:txBody>
      </p:sp>
      <p:sp>
        <p:nvSpPr>
          <p:cNvPr id="6" name="TextBox 5">
            <a:extLst>
              <a:ext uri="{FF2B5EF4-FFF2-40B4-BE49-F238E27FC236}">
                <a16:creationId xmlns:a16="http://schemas.microsoft.com/office/drawing/2014/main" id="{45FB4200-CAD7-CFF2-B0EE-0E3D09E18D3D}"/>
              </a:ext>
            </a:extLst>
          </p:cNvPr>
          <p:cNvSpPr txBox="1"/>
          <p:nvPr/>
        </p:nvSpPr>
        <p:spPr>
          <a:xfrm>
            <a:off x="3266398" y="132776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inOrderTraversal</a:t>
            </a:r>
            <a:r>
              <a:rPr lang="en-GB" sz="1400" dirty="0"/>
              <a:t>(node) {</a:t>
            </a:r>
          </a:p>
          <a:p>
            <a:r>
              <a:rPr lang="en-GB" sz="1400" dirty="0"/>
              <a:t>  if (node !== null) {</a:t>
            </a:r>
          </a:p>
          <a:p>
            <a:r>
              <a:rPr lang="en-GB" sz="1400" dirty="0"/>
              <a:t>    </a:t>
            </a:r>
            <a:r>
              <a:rPr lang="en-GB" sz="1400" dirty="0" err="1"/>
              <a:t>inOrderTraversal</a:t>
            </a:r>
            <a:r>
              <a:rPr lang="en-GB" sz="1400" dirty="0"/>
              <a:t>(</a:t>
            </a:r>
            <a:r>
              <a:rPr lang="en-GB" sz="1400" dirty="0" err="1"/>
              <a:t>node.left</a:t>
            </a:r>
            <a:r>
              <a:rPr lang="en-GB" sz="1400" dirty="0"/>
              <a:t>);</a:t>
            </a:r>
          </a:p>
          <a:p>
            <a:r>
              <a:rPr lang="en-GB" sz="1400" dirty="0"/>
              <a:t>    </a:t>
            </a:r>
            <a:r>
              <a:rPr lang="en-GB" sz="1400" dirty="0" err="1"/>
              <a:t>visitNode</a:t>
            </a:r>
            <a:r>
              <a:rPr lang="en-GB" sz="1400" dirty="0"/>
              <a:t>(node);</a:t>
            </a:r>
          </a:p>
          <a:p>
            <a:r>
              <a:rPr lang="en-GB" sz="1400" dirty="0"/>
              <a:t>    </a:t>
            </a:r>
            <a:r>
              <a:rPr lang="en-GB" sz="1400" dirty="0" err="1"/>
              <a:t>inOrderTraversal</a:t>
            </a:r>
            <a:r>
              <a:rPr lang="en-GB" sz="1400" dirty="0"/>
              <a:t>(</a:t>
            </a:r>
            <a:r>
              <a:rPr lang="en-GB" sz="1400" dirty="0" err="1"/>
              <a:t>node.right</a:t>
            </a:r>
            <a:r>
              <a:rPr lang="en-GB" sz="1400" dirty="0"/>
              <a:t>);</a:t>
            </a:r>
          </a:p>
          <a:p>
            <a:r>
              <a:rPr lang="en-GB" sz="1400" dirty="0"/>
              <a:t>  }</a:t>
            </a:r>
          </a:p>
          <a:p>
            <a:r>
              <a:rPr lang="en-GB" sz="1400" dirty="0"/>
              <a:t>}</a:t>
            </a:r>
            <a:endParaRPr lang="en-SE" sz="1400" dirty="0"/>
          </a:p>
        </p:txBody>
      </p:sp>
      <p:sp>
        <p:nvSpPr>
          <p:cNvPr id="7" name="TextBox 6">
            <a:extLst>
              <a:ext uri="{FF2B5EF4-FFF2-40B4-BE49-F238E27FC236}">
                <a16:creationId xmlns:a16="http://schemas.microsoft.com/office/drawing/2014/main" id="{7AD93432-8AE3-0FCF-16F0-B1D85B3BD335}"/>
              </a:ext>
            </a:extLst>
          </p:cNvPr>
          <p:cNvSpPr txBox="1"/>
          <p:nvPr/>
        </p:nvSpPr>
        <p:spPr>
          <a:xfrm>
            <a:off x="260822"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a:t>function preOrderTraversal(node) {</a:t>
            </a:r>
          </a:p>
          <a:p>
            <a:r>
              <a:rPr lang="en-GB" sz="1400"/>
              <a:t>  if (node !== null) {</a:t>
            </a:r>
          </a:p>
          <a:p>
            <a:r>
              <a:rPr lang="en-GB" sz="1400"/>
              <a:t>    visitNode(node);</a:t>
            </a:r>
          </a:p>
          <a:p>
            <a:r>
              <a:rPr lang="en-GB" sz="1400"/>
              <a:t>    preOrderTraversal(node.left);</a:t>
            </a:r>
          </a:p>
          <a:p>
            <a:r>
              <a:rPr lang="en-GB" sz="1400"/>
              <a:t>    preOrderTraversal(node.right);</a:t>
            </a:r>
          </a:p>
          <a:p>
            <a:r>
              <a:rPr lang="en-GB" sz="1400"/>
              <a:t>  }</a:t>
            </a:r>
          </a:p>
          <a:p>
            <a:r>
              <a:rPr lang="en-GB" sz="1400"/>
              <a:t>}</a:t>
            </a:r>
            <a:endParaRPr lang="en-SE" sz="14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6211230"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postOrderTraversal</a:t>
            </a:r>
            <a:r>
              <a:rPr lang="en-GB" sz="1400" dirty="0"/>
              <a:t>(node) {</a:t>
            </a:r>
          </a:p>
          <a:p>
            <a:r>
              <a:rPr lang="en-GB" sz="1400" dirty="0"/>
              <a:t>  if (node !== null) {</a:t>
            </a:r>
          </a:p>
          <a:p>
            <a:r>
              <a:rPr lang="en-GB" sz="1400" dirty="0"/>
              <a:t>    </a:t>
            </a:r>
            <a:r>
              <a:rPr lang="en-GB" sz="1400" dirty="0" err="1"/>
              <a:t>postOrderTraversal</a:t>
            </a:r>
            <a:r>
              <a:rPr lang="en-GB" sz="1400" dirty="0"/>
              <a:t>(</a:t>
            </a:r>
            <a:r>
              <a:rPr lang="en-GB" sz="1400" dirty="0" err="1"/>
              <a:t>node.left</a:t>
            </a:r>
            <a:r>
              <a:rPr lang="en-GB" sz="1400" dirty="0"/>
              <a:t>);</a:t>
            </a:r>
          </a:p>
          <a:p>
            <a:r>
              <a:rPr lang="en-GB" sz="1400" dirty="0"/>
              <a:t>    </a:t>
            </a:r>
            <a:r>
              <a:rPr lang="en-GB" sz="1400" dirty="0" err="1"/>
              <a:t>postOrderTraversal</a:t>
            </a:r>
            <a:r>
              <a:rPr lang="en-GB" sz="1400" dirty="0"/>
              <a:t>(</a:t>
            </a:r>
            <a:r>
              <a:rPr lang="en-GB" sz="1400" dirty="0" err="1"/>
              <a:t>node.right</a:t>
            </a:r>
            <a:r>
              <a:rPr lang="en-GB" sz="1400" dirty="0"/>
              <a:t>);</a:t>
            </a:r>
          </a:p>
          <a:p>
            <a:r>
              <a:rPr lang="en-GB" sz="1400" dirty="0"/>
              <a:t>    </a:t>
            </a:r>
            <a:r>
              <a:rPr lang="en-GB" sz="1400" dirty="0" err="1"/>
              <a:t>visitNode</a:t>
            </a:r>
            <a:r>
              <a:rPr lang="en-GB" sz="1400" dirty="0"/>
              <a:t>(node);</a:t>
            </a:r>
          </a:p>
          <a:p>
            <a:r>
              <a:rPr lang="en-GB" sz="1400" dirty="0"/>
              <a:t>  }</a:t>
            </a:r>
          </a:p>
          <a:p>
            <a:r>
              <a:rPr lang="en-GB" sz="1400" dirty="0"/>
              <a:t>}</a:t>
            </a:r>
            <a:endParaRPr lang="en-SE" sz="1400" dirty="0"/>
          </a:p>
        </p:txBody>
      </p:sp>
      <p:pic>
        <p:nvPicPr>
          <p:cNvPr id="2053" name="Picture 5">
            <a:extLst>
              <a:ext uri="{FF2B5EF4-FFF2-40B4-BE49-F238E27FC236}">
                <a16:creationId xmlns:a16="http://schemas.microsoft.com/office/drawing/2014/main" id="{F8E1C901-3543-18D7-F38C-EF733306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226" y="2971101"/>
            <a:ext cx="2845608" cy="292267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98B2407E-135F-5671-D5F0-5D75E4F88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10" y="2916956"/>
            <a:ext cx="2922035" cy="297682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D33EF68-7854-5688-2832-D872304A3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344" y="2915406"/>
            <a:ext cx="2847666" cy="29247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E1AC91-3869-FD51-31F8-70A1D9563C0A}"/>
              </a:ext>
            </a:extLst>
          </p:cNvPr>
          <p:cNvSpPr txBox="1"/>
          <p:nvPr/>
        </p:nvSpPr>
        <p:spPr>
          <a:xfrm>
            <a:off x="4020165" y="5661396"/>
            <a:ext cx="1031564" cy="461665"/>
          </a:xfrm>
          <a:prstGeom prst="rect">
            <a:avLst/>
          </a:prstGeom>
          <a:noFill/>
        </p:spPr>
        <p:txBody>
          <a:bodyPr wrap="none" rtlCol="0">
            <a:spAutoFit/>
          </a:bodyPr>
          <a:lstStyle/>
          <a:p>
            <a:r>
              <a:rPr lang="en-GB" sz="2400" dirty="0" err="1"/>
              <a:t>cbdaef</a:t>
            </a:r>
            <a:endParaRPr lang="en-SE" sz="2400" dirty="0"/>
          </a:p>
        </p:txBody>
      </p:sp>
      <p:sp>
        <p:nvSpPr>
          <p:cNvPr id="13" name="TextBox 12">
            <a:extLst>
              <a:ext uri="{FF2B5EF4-FFF2-40B4-BE49-F238E27FC236}">
                <a16:creationId xmlns:a16="http://schemas.microsoft.com/office/drawing/2014/main" id="{5B19C1B1-EDF1-582A-6EEC-2CD4FD60457F}"/>
              </a:ext>
            </a:extLst>
          </p:cNvPr>
          <p:cNvSpPr txBox="1"/>
          <p:nvPr/>
        </p:nvSpPr>
        <p:spPr>
          <a:xfrm>
            <a:off x="992287" y="5687448"/>
            <a:ext cx="1031564" cy="461665"/>
          </a:xfrm>
          <a:prstGeom prst="rect">
            <a:avLst/>
          </a:prstGeom>
          <a:noFill/>
        </p:spPr>
        <p:txBody>
          <a:bodyPr wrap="none" rtlCol="0">
            <a:spAutoFit/>
          </a:bodyPr>
          <a:lstStyle/>
          <a:p>
            <a:r>
              <a:rPr lang="en-GB" sz="2400" dirty="0" err="1"/>
              <a:t>abcdef</a:t>
            </a:r>
            <a:endParaRPr lang="en-SE" sz="2400" dirty="0"/>
          </a:p>
        </p:txBody>
      </p:sp>
      <p:sp>
        <p:nvSpPr>
          <p:cNvPr id="14" name="TextBox 13">
            <a:extLst>
              <a:ext uri="{FF2B5EF4-FFF2-40B4-BE49-F238E27FC236}">
                <a16:creationId xmlns:a16="http://schemas.microsoft.com/office/drawing/2014/main" id="{2B1CA710-A5AF-0C52-5A98-82A9EA9BC884}"/>
              </a:ext>
            </a:extLst>
          </p:cNvPr>
          <p:cNvSpPr txBox="1"/>
          <p:nvPr/>
        </p:nvSpPr>
        <p:spPr>
          <a:xfrm>
            <a:off x="7122031" y="5662945"/>
            <a:ext cx="1023998" cy="461665"/>
          </a:xfrm>
          <a:prstGeom prst="rect">
            <a:avLst/>
          </a:prstGeom>
          <a:noFill/>
        </p:spPr>
        <p:txBody>
          <a:bodyPr wrap="none" rtlCol="0">
            <a:spAutoFit/>
          </a:bodyPr>
          <a:lstStyle/>
          <a:p>
            <a:r>
              <a:rPr lang="en-GB" sz="2400" dirty="0" err="1"/>
              <a:t>cdbfea</a:t>
            </a:r>
            <a:endParaRPr lang="en-SE" sz="2400" dirty="0"/>
          </a:p>
        </p:txBody>
      </p:sp>
      <p:sp>
        <p:nvSpPr>
          <p:cNvPr id="3" name="TextBox 2">
            <a:extLst>
              <a:ext uri="{FF2B5EF4-FFF2-40B4-BE49-F238E27FC236}">
                <a16:creationId xmlns:a16="http://schemas.microsoft.com/office/drawing/2014/main" id="{803D6CAE-C1AD-087D-A833-89A1F3B7D6BB}"/>
              </a:ext>
            </a:extLst>
          </p:cNvPr>
          <p:cNvSpPr txBox="1"/>
          <p:nvPr/>
        </p:nvSpPr>
        <p:spPr>
          <a:xfrm>
            <a:off x="80544" y="6111232"/>
            <a:ext cx="3121308"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a:t>Preorder Traversal in Binary Tree Animations </a:t>
            </a:r>
            <a:r>
              <a:rPr lang="en-GB" sz="1200" dirty="0">
                <a:hlinkClick r:id="rId6"/>
              </a:rPr>
              <a:t>https://www.youtube.com/watch?v=gLx7Px7IEzg</a:t>
            </a:r>
            <a:r>
              <a:rPr lang="en-GB" sz="1200" dirty="0"/>
              <a:t> </a:t>
            </a:r>
            <a:endParaRPr lang="en-SE" sz="1200" dirty="0"/>
          </a:p>
        </p:txBody>
      </p:sp>
      <p:sp>
        <p:nvSpPr>
          <p:cNvPr id="5" name="TextBox 4">
            <a:extLst>
              <a:ext uri="{FF2B5EF4-FFF2-40B4-BE49-F238E27FC236}">
                <a16:creationId xmlns:a16="http://schemas.microsoft.com/office/drawing/2014/main" id="{9B82483D-5C3B-FA41-A1A3-6EEA3F0B427B}"/>
              </a:ext>
            </a:extLst>
          </p:cNvPr>
          <p:cNvSpPr txBox="1"/>
          <p:nvPr/>
        </p:nvSpPr>
        <p:spPr>
          <a:xfrm>
            <a:off x="3234125" y="6111232"/>
            <a:ext cx="2845612"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Inorder</a:t>
            </a:r>
            <a:r>
              <a:rPr lang="en-GB" sz="1200" dirty="0"/>
              <a:t> Traversal in Binary Tree Animations</a:t>
            </a:r>
          </a:p>
          <a:p>
            <a:r>
              <a:rPr lang="en-GB" sz="1200" dirty="0">
                <a:hlinkClick r:id="rId7"/>
              </a:rPr>
              <a:t>https://www.youtube.com/watch?v=ne5oOmYdWGw</a:t>
            </a:r>
            <a:r>
              <a:rPr lang="en-GB" sz="1200" dirty="0"/>
              <a:t> </a:t>
            </a:r>
            <a:endParaRPr lang="en-SE" sz="1200" dirty="0"/>
          </a:p>
        </p:txBody>
      </p:sp>
      <p:sp>
        <p:nvSpPr>
          <p:cNvPr id="8" name="TextBox 7">
            <a:extLst>
              <a:ext uri="{FF2B5EF4-FFF2-40B4-BE49-F238E27FC236}">
                <a16:creationId xmlns:a16="http://schemas.microsoft.com/office/drawing/2014/main" id="{4FBE9E2D-3C81-9039-3C55-CF463FFF84C4}"/>
              </a:ext>
            </a:extLst>
          </p:cNvPr>
          <p:cNvSpPr txBox="1"/>
          <p:nvPr/>
        </p:nvSpPr>
        <p:spPr>
          <a:xfrm>
            <a:off x="6112010" y="6111232"/>
            <a:ext cx="3031990"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Postorder</a:t>
            </a:r>
            <a:r>
              <a:rPr lang="en-GB" sz="1200" dirty="0"/>
              <a:t> Traversal in Binary Tree Animations</a:t>
            </a:r>
          </a:p>
          <a:p>
            <a:r>
              <a:rPr lang="en-GB" sz="1200" dirty="0">
                <a:hlinkClick r:id="rId8"/>
              </a:rPr>
              <a:t>https://www.youtube.com/watch?v=a8kmbuNm8Uo</a:t>
            </a:r>
            <a:r>
              <a:rPr lang="en-GB" sz="1200" dirty="0"/>
              <a:t> </a:t>
            </a:r>
            <a:endParaRPr lang="en-SE" sz="1200" dirty="0"/>
          </a:p>
        </p:txBody>
      </p:sp>
    </p:spTree>
    <p:extLst>
      <p:ext uri="{BB962C8B-B14F-4D97-AF65-F5344CB8AC3E}">
        <p14:creationId xmlns:p14="http://schemas.microsoft.com/office/powerpoint/2010/main" val="40072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2585323"/>
          </a:xfrm>
          <a:prstGeom prst="rect">
            <a:avLst/>
          </a:prstGeom>
          <a:noFill/>
        </p:spPr>
        <p:txBody>
          <a:bodyPr wrap="square">
            <a:spAutoFit/>
          </a:bodyPr>
          <a:lstStyle/>
          <a:p>
            <a:r>
              <a:rPr lang="en-GB" b="1" i="1" dirty="0">
                <a:solidFill>
                  <a:srgbClr val="273239"/>
                </a:solidFill>
                <a:effectLst/>
                <a:latin typeface="Nunito" pitchFamily="2" charset="0"/>
              </a:rPr>
              <a:t>Output: </a:t>
            </a:r>
            <a:r>
              <a:rPr lang="en-GB" b="0" i="1" dirty="0">
                <a:solidFill>
                  <a:srgbClr val="273239"/>
                </a:solidFill>
                <a:effectLst/>
                <a:latin typeface="Nunito" pitchFamily="2" charset="0"/>
              </a:rPr>
              <a:t>5 4 2 3 1 0</a:t>
            </a:r>
            <a:br>
              <a:rPr lang="en-GB" dirty="0"/>
            </a:br>
            <a:r>
              <a:rPr lang="en-GB" b="1" i="1" dirty="0">
                <a:solidFill>
                  <a:srgbClr val="273239"/>
                </a:solidFill>
                <a:effectLst/>
                <a:latin typeface="Nunito" pitchFamily="2" charset="0"/>
              </a:rPr>
              <a:t>Explanation:</a:t>
            </a:r>
            <a:r>
              <a:rPr lang="en-GB" b="0" i="1" dirty="0">
                <a:solidFill>
                  <a:srgbClr val="273239"/>
                </a:solidFill>
                <a:effectLst/>
                <a:latin typeface="Nunito" pitchFamily="2" charset="0"/>
              </a:rPr>
              <a:t> The first vertex in topological sorting is always a vertex with an in-degree of 0 (a vertex with no incoming edges).  A topological sorting of the following graph is “5 4 2 3 1 0”. There can be more than one topological sorting for a graph. Another topological sorting of the following graph is “4 5 2 3 1 0”. </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1: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525963"/>
          </a:xfrm>
        </p:spPr>
        <p:txBody>
          <a:bodyPr>
            <a:normAutofit/>
          </a:bodyPr>
          <a:lstStyle/>
          <a:p>
            <a:r>
              <a:rPr lang="en-GB" dirty="0"/>
              <a:t>Starting from </a:t>
            </a:r>
            <a:r>
              <a:rPr lang="en-US" altLang="zh-CN" dirty="0"/>
              <a:t>node </a:t>
            </a:r>
            <a:r>
              <a:rPr lang="en-GB" dirty="0"/>
              <a:t>5, post-order traversal is “1 3 2 0 5 4”. </a:t>
            </a:r>
          </a:p>
          <a:p>
            <a:r>
              <a:rPr lang="en-GB" dirty="0"/>
              <a:t>Reverse order is “4 5 0 2 3 1”, which is a topological sort.</a:t>
            </a:r>
          </a:p>
          <a:p>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lstStyle/>
          <a:p>
            <a:r>
              <a:rPr lang="en-GB" dirty="0"/>
              <a:t>Example 2: Reverse Post-order</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tretch>
            <a:fillRect/>
          </a:stretch>
        </p:blipFill>
        <p:spPr>
          <a:xfrm>
            <a:off x="60960" y="1780505"/>
            <a:ext cx="4953551" cy="3848136"/>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600200"/>
            <a:ext cx="392628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post-order traversal is “</a:t>
            </a:r>
            <a:r>
              <a:rPr lang="pt-BR" dirty="0"/>
              <a:t>K J F E B G C H D A</a:t>
            </a:r>
            <a:r>
              <a:rPr lang="en-GB" dirty="0"/>
              <a:t>”. </a:t>
            </a:r>
          </a:p>
          <a:p>
            <a:r>
              <a:rPr lang="en-GB" dirty="0"/>
              <a:t>Reverse order is “</a:t>
            </a:r>
            <a:r>
              <a:rPr lang="pt-BR" dirty="0"/>
              <a:t>A D H C G B E F J K</a:t>
            </a:r>
            <a:r>
              <a:rPr lang="en-GB" dirty="0"/>
              <a:t>”, which is a topological sort.</a:t>
            </a:r>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85759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Topological Sort Visualized and Explained</a:t>
            </a:r>
          </a:p>
          <a:p>
            <a:r>
              <a:rPr lang="en-GB" sz="1400" dirty="0">
                <a:hlinkClick r:id="rId3"/>
              </a:rPr>
              <a:t>https://www.youtube.com/watch?v=7J3GadLzydI</a:t>
            </a:r>
            <a:r>
              <a:rPr lang="en-GB" sz="1400" dirty="0"/>
              <a:t> </a:t>
            </a:r>
            <a:endParaRPr lang="en-SE" sz="14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13b610e-d3b5-490f-b165-988100e8232a}" enabled="1" method="Standard" siteId="{5a4ba6f9-f531-4f32-9467-398f19e69de4}" contentBits="1" removed="0"/>
</clbl:labelList>
</file>

<file path=docProps/app.xml><?xml version="1.0" encoding="utf-8"?>
<Properties xmlns="http://schemas.openxmlformats.org/officeDocument/2006/extended-properties" xmlns:vt="http://schemas.openxmlformats.org/officeDocument/2006/docPropsVTypes">
  <Template/>
  <TotalTime>53292</TotalTime>
  <Words>6598</Words>
  <Application>Microsoft Office PowerPoint</Application>
  <PresentationFormat>On-screen Show (4:3)</PresentationFormat>
  <Paragraphs>1563</Paragraphs>
  <Slides>46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Courier</vt:lpstr>
      <vt:lpstr>DejaVu Sans</vt:lpstr>
      <vt:lpstr>DejaVu Sans Mono</vt:lpstr>
      <vt:lpstr>Menlo</vt:lpstr>
      <vt:lpstr>Arial</vt:lpstr>
      <vt:lpstr>Calibri</vt:lpstr>
      <vt:lpstr>Cambria Math</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Represent Problems as Graphs: Maze Exploration</vt:lpstr>
      <vt:lpstr>DFS and BFS</vt:lpstr>
      <vt:lpstr>Depth-First Search (DFS)</vt:lpstr>
      <vt:lpstr>Class Design Pattern</vt:lpstr>
      <vt:lpstr>Depth-First Search: Java Implementation</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Recall: Graph traversal with DFS: pre-order, in-order, post-order</vt:lpstr>
      <vt:lpstr>Topological Sort</vt:lpstr>
      <vt:lpstr>PowerPoint Presentation</vt:lpstr>
      <vt:lpstr>Topological Sort Details</vt:lpstr>
      <vt:lpstr>Example 1: Reverse Post-order</vt:lpstr>
      <vt:lpstr>Example 2: Reverse Post-order</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1354</cp:revision>
  <dcterms:created xsi:type="dcterms:W3CDTF">2018-08-13T22:58:39Z</dcterms:created>
  <dcterms:modified xsi:type="dcterms:W3CDTF">2024-11-06T14:38:31Z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Begränsad delning</vt:lpwstr>
  </property>
</Properties>
</file>